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60" r:id="rId7"/>
    <p:sldId id="261" r:id="rId8"/>
    <p:sldId id="263" r:id="rId9"/>
    <p:sldId id="262" r:id="rId10"/>
    <p:sldId id="264" r:id="rId11"/>
    <p:sldId id="272" r:id="rId12"/>
    <p:sldId id="266" r:id="rId13"/>
    <p:sldId id="267" r:id="rId14"/>
    <p:sldId id="265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BO2\projection%20and%20operation%20analysis%20BHPL%20Final%20version%20BO2%20CIA%20to%20Payabl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Ratios!$B$29:$D$29</c:f>
              <c:strCache>
                <c:ptCount val="1"/>
                <c:pt idx="0">
                  <c:v>ROE PLANNED /DESIGNED Netprofit+Depreciation/capital</c:v>
                </c:pt>
              </c:strCache>
            </c:strRef>
          </c:tx>
          <c:cat>
            <c:strRef>
              <c:f>Ratios!$E$28:$S$28</c:f>
              <c:strCache>
                <c:ptCount val="1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  <c:pt idx="8">
                  <c:v>Year 9</c:v>
                </c:pt>
                <c:pt idx="9">
                  <c:v>Year 10</c:v>
                </c:pt>
                <c:pt idx="10">
                  <c:v>Year 11</c:v>
                </c:pt>
                <c:pt idx="11">
                  <c:v>Year 12</c:v>
                </c:pt>
                <c:pt idx="12">
                  <c:v>Year 13</c:v>
                </c:pt>
                <c:pt idx="13">
                  <c:v>Year 14</c:v>
                </c:pt>
                <c:pt idx="14">
                  <c:v>Year 15</c:v>
                </c:pt>
              </c:strCache>
            </c:strRef>
          </c:cat>
          <c:val>
            <c:numRef>
              <c:f>Ratios!$E$29:$S$29</c:f>
              <c:numCache>
                <c:formatCode>0%</c:formatCode>
                <c:ptCount val="15"/>
                <c:pt idx="0">
                  <c:v>-7.7373856815058845E-2</c:v>
                </c:pt>
                <c:pt idx="1">
                  <c:v>0.11343709846865591</c:v>
                </c:pt>
                <c:pt idx="2">
                  <c:v>0.15655569321203863</c:v>
                </c:pt>
                <c:pt idx="3">
                  <c:v>9.0000000000000038E-2</c:v>
                </c:pt>
                <c:pt idx="4">
                  <c:v>0.21767623228185851</c:v>
                </c:pt>
                <c:pt idx="5">
                  <c:v>0.25133680515803886</c:v>
                </c:pt>
                <c:pt idx="6">
                  <c:v>0.27</c:v>
                </c:pt>
                <c:pt idx="7">
                  <c:v>0.19000000000000006</c:v>
                </c:pt>
                <c:pt idx="8">
                  <c:v>0.24000000000000005</c:v>
                </c:pt>
                <c:pt idx="9">
                  <c:v>0.25</c:v>
                </c:pt>
                <c:pt idx="10">
                  <c:v>0.26</c:v>
                </c:pt>
                <c:pt idx="11">
                  <c:v>0.18000000000000005</c:v>
                </c:pt>
                <c:pt idx="12">
                  <c:v>0.18000000000000005</c:v>
                </c:pt>
                <c:pt idx="13">
                  <c:v>0.18000000000000005</c:v>
                </c:pt>
                <c:pt idx="14">
                  <c:v>3.0000000000000009E-2</c:v>
                </c:pt>
              </c:numCache>
            </c:numRef>
          </c:val>
        </c:ser>
        <c:ser>
          <c:idx val="1"/>
          <c:order val="1"/>
          <c:tx>
            <c:strRef>
              <c:f>Ratios!$B$30:$D$30</c:f>
              <c:strCache>
                <c:ptCount val="1"/>
                <c:pt idx="0">
                  <c:v>ROE ACTUAL AND PROJECTED</c:v>
                </c:pt>
              </c:strCache>
            </c:strRef>
          </c:tx>
          <c:cat>
            <c:strRef>
              <c:f>Ratios!$E$28:$S$28</c:f>
              <c:strCache>
                <c:ptCount val="1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  <c:pt idx="8">
                  <c:v>Year 9</c:v>
                </c:pt>
                <c:pt idx="9">
                  <c:v>Year 10</c:v>
                </c:pt>
                <c:pt idx="10">
                  <c:v>Year 11</c:v>
                </c:pt>
                <c:pt idx="11">
                  <c:v>Year 12</c:v>
                </c:pt>
                <c:pt idx="12">
                  <c:v>Year 13</c:v>
                </c:pt>
                <c:pt idx="13">
                  <c:v>Year 14</c:v>
                </c:pt>
                <c:pt idx="14">
                  <c:v>Year 15</c:v>
                </c:pt>
              </c:strCache>
            </c:strRef>
          </c:cat>
          <c:val>
            <c:numRef>
              <c:f>Ratios!$E$30:$S$30</c:f>
              <c:numCache>
                <c:formatCode>0%</c:formatCode>
                <c:ptCount val="15"/>
                <c:pt idx="0">
                  <c:v>-0.11000000000000003</c:v>
                </c:pt>
                <c:pt idx="1">
                  <c:v>-7.0000000000000034E-2</c:v>
                </c:pt>
                <c:pt idx="2">
                  <c:v>-5.0000000000000017E-2</c:v>
                </c:pt>
                <c:pt idx="3">
                  <c:v>-0.19000000000000006</c:v>
                </c:pt>
                <c:pt idx="4">
                  <c:v>-0.16000000000000006</c:v>
                </c:pt>
                <c:pt idx="5">
                  <c:v>-0.1387677192530011</c:v>
                </c:pt>
                <c:pt idx="6">
                  <c:v>-0.13</c:v>
                </c:pt>
                <c:pt idx="7">
                  <c:v>-0.21000000000000005</c:v>
                </c:pt>
                <c:pt idx="8">
                  <c:v>-0.14000000000000001</c:v>
                </c:pt>
                <c:pt idx="9">
                  <c:v>-0.11510961525638704</c:v>
                </c:pt>
                <c:pt idx="10">
                  <c:v>-0.10916768484303305</c:v>
                </c:pt>
                <c:pt idx="11">
                  <c:v>-0.21000000000000005</c:v>
                </c:pt>
                <c:pt idx="12">
                  <c:v>-0.12000000000000002</c:v>
                </c:pt>
                <c:pt idx="13">
                  <c:v>-9.1358336251494046E-2</c:v>
                </c:pt>
                <c:pt idx="14">
                  <c:v>-0.31000000000000011</c:v>
                </c:pt>
              </c:numCache>
            </c:numRef>
          </c:val>
        </c:ser>
        <c:marker val="1"/>
        <c:axId val="61059456"/>
        <c:axId val="61060992"/>
      </c:lineChart>
      <c:catAx>
        <c:axId val="61059456"/>
        <c:scaling>
          <c:orientation val="minMax"/>
        </c:scaling>
        <c:axPos val="b"/>
        <c:tickLblPos val="nextTo"/>
        <c:crossAx val="61060992"/>
        <c:crosses val="autoZero"/>
        <c:auto val="1"/>
        <c:lblAlgn val="ctr"/>
        <c:lblOffset val="100"/>
      </c:catAx>
      <c:valAx>
        <c:axId val="61060992"/>
        <c:scaling>
          <c:orientation val="minMax"/>
        </c:scaling>
        <c:axPos val="l"/>
        <c:majorGridlines/>
        <c:numFmt formatCode="0%" sourceLinked="1"/>
        <c:tickLblPos val="nextTo"/>
        <c:crossAx val="61059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437611246870008"/>
          <c:y val="0.85335026056525543"/>
          <c:w val="0.87562388753130016"/>
          <c:h val="4.3678534748373854E-2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lineChart>
        <c:grouping val="standard"/>
        <c:ser>
          <c:idx val="0"/>
          <c:order val="0"/>
          <c:tx>
            <c:strRef>
              <c:f>Sheet1!$E$6</c:f>
              <c:strCache>
                <c:ptCount val="1"/>
                <c:pt idx="0">
                  <c:v>Demand</c:v>
                </c:pt>
              </c:strCache>
            </c:strRef>
          </c:tx>
          <c:val>
            <c:numRef>
              <c:f>Sheet1!$E$7:$E$18</c:f>
              <c:numCache>
                <c:formatCode>_(* #,##0.00_);_(* \(#,##0.00\);_(* "-"??_);_(@_)</c:formatCode>
                <c:ptCount val="12"/>
                <c:pt idx="0">
                  <c:v>0.95000000000000018</c:v>
                </c:pt>
                <c:pt idx="1">
                  <c:v>0.70000000000000018</c:v>
                </c:pt>
                <c:pt idx="2">
                  <c:v>0.6000000000000002</c:v>
                </c:pt>
                <c:pt idx="3">
                  <c:v>0.5</c:v>
                </c:pt>
                <c:pt idx="4">
                  <c:v>0.5</c:v>
                </c:pt>
                <c:pt idx="5">
                  <c:v>0.6000000000000002</c:v>
                </c:pt>
                <c:pt idx="6">
                  <c:v>0.75000000000000022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0.75000000000000022</c:v>
                </c:pt>
              </c:numCache>
            </c:numRef>
          </c:val>
        </c:ser>
        <c:marker val="1"/>
        <c:axId val="61634816"/>
        <c:axId val="61640704"/>
      </c:lineChart>
      <c:catAx>
        <c:axId val="61634816"/>
        <c:scaling>
          <c:orientation val="minMax"/>
        </c:scaling>
        <c:axPos val="b"/>
        <c:majorTickMark val="none"/>
        <c:tickLblPos val="nextTo"/>
        <c:crossAx val="61640704"/>
        <c:crosses val="autoZero"/>
        <c:auto val="1"/>
        <c:lblAlgn val="ctr"/>
        <c:lblOffset val="100"/>
        <c:tickLblSkip val="1"/>
      </c:catAx>
      <c:valAx>
        <c:axId val="61640704"/>
        <c:scaling>
          <c:orientation val="minMax"/>
          <c:max val="2"/>
          <c:min val="0"/>
        </c:scaling>
        <c:axPos val="l"/>
        <c:majorGridlines/>
        <c:numFmt formatCode="_(* #,##0.00_);_(* \(#,##0.00\);_(* &quot;-&quot;??_);_(@_)" sourceLinked="1"/>
        <c:majorTickMark val="none"/>
        <c:tickLblPos val="nextTo"/>
        <c:spPr>
          <a:ln w="9525">
            <a:noFill/>
          </a:ln>
        </c:spPr>
        <c:crossAx val="61634816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0.09286</cdr:x>
      <cdr:y>0.05906</cdr:y>
    </cdr:from>
    <cdr:to>
      <cdr:x>0.9697</cdr:x>
      <cdr:y>0.83077</cdr:y>
    </cdr:to>
    <cdr:sp macro="" textlink="">
      <cdr:nvSpPr>
        <cdr:cNvPr id="2" name="Freeform 1"/>
        <cdr:cNvSpPr/>
      </cdr:nvSpPr>
      <cdr:spPr>
        <a:xfrm xmlns:a="http://schemas.openxmlformats.org/drawingml/2006/main">
          <a:off x="700548" y="292510"/>
          <a:ext cx="6614652" cy="3822290"/>
        </a:xfrm>
        <a:custGeom xmlns:a="http://schemas.openxmlformats.org/drawingml/2006/main">
          <a:avLst/>
          <a:gdLst>
            <a:gd name="connsiteX0" fmla="*/ 0 w 6690852"/>
            <a:gd name="connsiteY0" fmla="*/ 3401961 h 3645310"/>
            <a:gd name="connsiteX1" fmla="*/ 339213 w 6690852"/>
            <a:gd name="connsiteY1" fmla="*/ 2753032 h 3645310"/>
            <a:gd name="connsiteX2" fmla="*/ 339213 w 6690852"/>
            <a:gd name="connsiteY2" fmla="*/ 2753032 h 3645310"/>
            <a:gd name="connsiteX3" fmla="*/ 1106129 w 6690852"/>
            <a:gd name="connsiteY3" fmla="*/ 1971367 h 3645310"/>
            <a:gd name="connsiteX4" fmla="*/ 1342104 w 6690852"/>
            <a:gd name="connsiteY4" fmla="*/ 1189703 h 3645310"/>
            <a:gd name="connsiteX5" fmla="*/ 1519084 w 6690852"/>
            <a:gd name="connsiteY5" fmla="*/ 452284 h 3645310"/>
            <a:gd name="connsiteX6" fmla="*/ 1769807 w 6690852"/>
            <a:gd name="connsiteY6" fmla="*/ 98322 h 3645310"/>
            <a:gd name="connsiteX7" fmla="*/ 2153265 w 6690852"/>
            <a:gd name="connsiteY7" fmla="*/ 1042219 h 3645310"/>
            <a:gd name="connsiteX8" fmla="*/ 2462981 w 6690852"/>
            <a:gd name="connsiteY8" fmla="*/ 1971367 h 3645310"/>
            <a:gd name="connsiteX9" fmla="*/ 3038168 w 6690852"/>
            <a:gd name="connsiteY9" fmla="*/ 2207342 h 3645310"/>
            <a:gd name="connsiteX10" fmla="*/ 3819833 w 6690852"/>
            <a:gd name="connsiteY10" fmla="*/ 2649793 h 3645310"/>
            <a:gd name="connsiteX11" fmla="*/ 4660491 w 6690852"/>
            <a:gd name="connsiteY11" fmla="*/ 3224980 h 3645310"/>
            <a:gd name="connsiteX12" fmla="*/ 5442155 w 6690852"/>
            <a:gd name="connsiteY12" fmla="*/ 3578942 h 3645310"/>
            <a:gd name="connsiteX13" fmla="*/ 6504039 w 6690852"/>
            <a:gd name="connsiteY13" fmla="*/ 3623187 h 3645310"/>
            <a:gd name="connsiteX14" fmla="*/ 6563033 w 6690852"/>
            <a:gd name="connsiteY14" fmla="*/ 3623187 h 3645310"/>
            <a:gd name="connsiteX15" fmla="*/ 6577781 w 6690852"/>
            <a:gd name="connsiteY15" fmla="*/ 3623187 h 3645310"/>
            <a:gd name="connsiteX16" fmla="*/ 6577781 w 6690852"/>
            <a:gd name="connsiteY16" fmla="*/ 3623187 h 364531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</a:cxnLst>
          <a:rect l="l" t="t" r="r" b="b"/>
          <a:pathLst>
            <a:path w="6690852" h="3645310">
              <a:moveTo>
                <a:pt x="0" y="3401961"/>
              </a:moveTo>
              <a:lnTo>
                <a:pt x="339213" y="2753032"/>
              </a:lnTo>
              <a:lnTo>
                <a:pt x="339213" y="2753032"/>
              </a:lnTo>
              <a:cubicBezTo>
                <a:pt x="467032" y="2622754"/>
                <a:pt x="938981" y="2231922"/>
                <a:pt x="1106129" y="1971367"/>
              </a:cubicBezTo>
              <a:cubicBezTo>
                <a:pt x="1273278" y="1710812"/>
                <a:pt x="1273278" y="1442884"/>
                <a:pt x="1342104" y="1189703"/>
              </a:cubicBezTo>
              <a:cubicBezTo>
                <a:pt x="1410930" y="936522"/>
                <a:pt x="1447800" y="634181"/>
                <a:pt x="1519084" y="452284"/>
              </a:cubicBezTo>
              <a:cubicBezTo>
                <a:pt x="1590368" y="270387"/>
                <a:pt x="1664110" y="0"/>
                <a:pt x="1769807" y="98322"/>
              </a:cubicBezTo>
              <a:cubicBezTo>
                <a:pt x="1875504" y="196645"/>
                <a:pt x="2037736" y="730045"/>
                <a:pt x="2153265" y="1042219"/>
              </a:cubicBezTo>
              <a:cubicBezTo>
                <a:pt x="2268794" y="1354393"/>
                <a:pt x="2315497" y="1777180"/>
                <a:pt x="2462981" y="1971367"/>
              </a:cubicBezTo>
              <a:cubicBezTo>
                <a:pt x="2610465" y="2165554"/>
                <a:pt x="2812026" y="2094271"/>
                <a:pt x="3038168" y="2207342"/>
              </a:cubicBezTo>
              <a:cubicBezTo>
                <a:pt x="3264310" y="2320413"/>
                <a:pt x="3549446" y="2480187"/>
                <a:pt x="3819833" y="2649793"/>
              </a:cubicBezTo>
              <a:cubicBezTo>
                <a:pt x="4090220" y="2819399"/>
                <a:pt x="4390104" y="3070122"/>
                <a:pt x="4660491" y="3224980"/>
              </a:cubicBezTo>
              <a:cubicBezTo>
                <a:pt x="4930878" y="3379838"/>
                <a:pt x="5134897" y="3512574"/>
                <a:pt x="5442155" y="3578942"/>
              </a:cubicBezTo>
              <a:cubicBezTo>
                <a:pt x="5749413" y="3645310"/>
                <a:pt x="6317226" y="3615813"/>
                <a:pt x="6504039" y="3623187"/>
              </a:cubicBezTo>
              <a:cubicBezTo>
                <a:pt x="6690852" y="3630561"/>
                <a:pt x="6563033" y="3623187"/>
                <a:pt x="6563033" y="3623187"/>
              </a:cubicBezTo>
              <a:lnTo>
                <a:pt x="6577781" y="3623187"/>
              </a:lnTo>
              <a:lnTo>
                <a:pt x="6577781" y="3623187"/>
              </a:lnTo>
            </a:path>
          </a:pathLst>
        </a:cu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0.11241</cdr:x>
      <cdr:y>0.48834</cdr:y>
    </cdr:from>
    <cdr:to>
      <cdr:x>0.95699</cdr:x>
      <cdr:y>0.80546</cdr:y>
    </cdr:to>
    <cdr:sp macro="" textlink="">
      <cdr:nvSpPr>
        <cdr:cNvPr id="4" name="Freeform 3"/>
        <cdr:cNvSpPr/>
      </cdr:nvSpPr>
      <cdr:spPr>
        <a:xfrm xmlns:a="http://schemas.openxmlformats.org/drawingml/2006/main">
          <a:off x="848032" y="2418735"/>
          <a:ext cx="6371303" cy="1570704"/>
        </a:xfrm>
        <a:custGeom xmlns:a="http://schemas.openxmlformats.org/drawingml/2006/main">
          <a:avLst/>
          <a:gdLst>
            <a:gd name="connsiteX0" fmla="*/ 0 w 6371303"/>
            <a:gd name="connsiteY0" fmla="*/ 1172497 h 1570704"/>
            <a:gd name="connsiteX1" fmla="*/ 663678 w 6371303"/>
            <a:gd name="connsiteY1" fmla="*/ 538317 h 1570704"/>
            <a:gd name="connsiteX2" fmla="*/ 1047136 w 6371303"/>
            <a:gd name="connsiteY2" fmla="*/ 110613 h 1570704"/>
            <a:gd name="connsiteX3" fmla="*/ 1430594 w 6371303"/>
            <a:gd name="connsiteY3" fmla="*/ 7375 h 1570704"/>
            <a:gd name="connsiteX4" fmla="*/ 2359742 w 6371303"/>
            <a:gd name="connsiteY4" fmla="*/ 66368 h 1570704"/>
            <a:gd name="connsiteX5" fmla="*/ 3436374 w 6371303"/>
            <a:gd name="connsiteY5" fmla="*/ 405581 h 1570704"/>
            <a:gd name="connsiteX6" fmla="*/ 4306529 w 6371303"/>
            <a:gd name="connsiteY6" fmla="*/ 951271 h 1570704"/>
            <a:gd name="connsiteX7" fmla="*/ 5265174 w 6371303"/>
            <a:gd name="connsiteY7" fmla="*/ 1408471 h 1570704"/>
            <a:gd name="connsiteX8" fmla="*/ 6371303 w 6371303"/>
            <a:gd name="connsiteY8" fmla="*/ 1570704 h 1570704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6371303" h="1570704">
              <a:moveTo>
                <a:pt x="0" y="1172497"/>
              </a:moveTo>
              <a:cubicBezTo>
                <a:pt x="244577" y="943897"/>
                <a:pt x="489155" y="715298"/>
                <a:pt x="663678" y="538317"/>
              </a:cubicBezTo>
              <a:cubicBezTo>
                <a:pt x="838201" y="361336"/>
                <a:pt x="919317" y="199103"/>
                <a:pt x="1047136" y="110613"/>
              </a:cubicBezTo>
              <a:cubicBezTo>
                <a:pt x="1174955" y="22123"/>
                <a:pt x="1211826" y="14749"/>
                <a:pt x="1430594" y="7375"/>
              </a:cubicBezTo>
              <a:cubicBezTo>
                <a:pt x="1649362" y="1"/>
                <a:pt x="2025445" y="0"/>
                <a:pt x="2359742" y="66368"/>
              </a:cubicBezTo>
              <a:cubicBezTo>
                <a:pt x="2694039" y="132736"/>
                <a:pt x="3111910" y="258097"/>
                <a:pt x="3436374" y="405581"/>
              </a:cubicBezTo>
              <a:cubicBezTo>
                <a:pt x="3760838" y="553065"/>
                <a:pt x="4001729" y="784123"/>
                <a:pt x="4306529" y="951271"/>
              </a:cubicBezTo>
              <a:cubicBezTo>
                <a:pt x="4611329" y="1118419"/>
                <a:pt x="4921045" y="1305232"/>
                <a:pt x="5265174" y="1408471"/>
              </a:cubicBezTo>
              <a:cubicBezTo>
                <a:pt x="5609303" y="1511710"/>
                <a:pt x="6194322" y="1541207"/>
                <a:pt x="6371303" y="1570704"/>
              </a:cubicBezTo>
            </a:path>
          </a:pathLst>
        </a:custGeom>
        <a:ln xmlns:a="http://schemas.openxmlformats.org/drawingml/2006/main"/>
      </cdr:spPr>
      <cdr:style>
        <a:lnRef xmlns:a="http://schemas.openxmlformats.org/drawingml/2006/main" idx="3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B6F39-3796-41EE-8718-71F281BBD924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4B8BF-B7DF-4B54-86DF-B1EFF8F5C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581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Challenges and Opportunities in Small Hydro Development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&amp;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Discussion on Innovative Development &amp; Investment/Financing Model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Er</a:t>
            </a:r>
            <a:r>
              <a:rPr lang="en-US" b="1" dirty="0" smtClean="0">
                <a:solidFill>
                  <a:schemeClr val="tx1"/>
                </a:solidFill>
              </a:rPr>
              <a:t>. Surya Prasad Adhikari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Executive Chairman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Barahi Hydropower Public Limited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Immediate Action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35 days notice issued/published for loan repayment to be withdrawn.</a:t>
            </a:r>
          </a:p>
          <a:p>
            <a:r>
              <a:rPr lang="en-US" sz="2000" dirty="0" smtClean="0"/>
              <a:t>Provide Interest subsidy of 5 % for Sick projects for the remaining loan tenure.</a:t>
            </a:r>
          </a:p>
          <a:p>
            <a:r>
              <a:rPr lang="en-US" sz="2000" dirty="0" smtClean="0"/>
              <a:t>Posted rate for all projects less than 25 MW for the period a until scientific tariff structure is studied and issued by ERC </a:t>
            </a:r>
            <a:r>
              <a:rPr lang="en-US" sz="2000" dirty="0" smtClean="0">
                <a:solidFill>
                  <a:srgbClr val="FF0000"/>
                </a:solidFill>
              </a:rPr>
              <a:t>( Among the Sick project,  only 11 projects total capacity 24.89 MW are not getting posted rate)</a:t>
            </a:r>
          </a:p>
          <a:p>
            <a:r>
              <a:rPr lang="en-US" sz="2000" dirty="0" smtClean="0"/>
              <a:t>Disburse the Subsidy NRs. 50 </a:t>
            </a:r>
            <a:r>
              <a:rPr lang="en-US" sz="2000" dirty="0" err="1" smtClean="0"/>
              <a:t>Lakhs</a:t>
            </a:r>
            <a:r>
              <a:rPr lang="en-US" sz="2000" dirty="0" smtClean="0"/>
              <a:t>/MW ( 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g]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kfn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 ;/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sf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/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sf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] ah]6 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aStAo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 @)&amp;!÷)&amp;@ 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df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 3f]if0ff 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eP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adf</a:t>
            </a:r>
            <a:r>
              <a:rPr lang="en-US" sz="2400" dirty="0" smtClean="0">
                <a:solidFill>
                  <a:srgbClr val="FF0000"/>
                </a:solidFill>
                <a:latin typeface="Preeti" pitchFamily="2" charset="0"/>
              </a:rPr>
              <a:t>]</a:t>
            </a:r>
            <a:r>
              <a:rPr lang="en-US" sz="2400" dirty="0" err="1" smtClean="0">
                <a:solidFill>
                  <a:srgbClr val="FF0000"/>
                </a:solidFill>
                <a:latin typeface="Preeti" pitchFamily="2" charset="0"/>
              </a:rPr>
              <a:t>lhd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)  for the project commissioned within 2074/075. Similarly  an annual disbursement plan to develop for other projects too. </a:t>
            </a:r>
            <a:endParaRPr lang="en-US" sz="2000" dirty="0" smtClean="0"/>
          </a:p>
          <a:p>
            <a:r>
              <a:rPr lang="en-US" sz="2000" dirty="0" smtClean="0"/>
              <a:t>Resolve the issue of Penalty imposed on AD and Late COD by NEA specifically for &lt;10 MW Projects </a:t>
            </a:r>
          </a:p>
          <a:p>
            <a:r>
              <a:rPr lang="en-US" sz="2000" dirty="0" smtClean="0"/>
              <a:t>Resolve Un-dispatched energy cost due to Transmission Outage and Transmission Bottlenecking.</a:t>
            </a:r>
          </a:p>
          <a:p>
            <a:r>
              <a:rPr lang="en-US" sz="2000" dirty="0" smtClean="0"/>
              <a:t>Provide Compensation to the projects suffering  from alternative arrangement of Power Evacuation that limits their production.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5200" b="1" dirty="0" smtClean="0"/>
              <a:t>“We will make electricity so cheap that only the rich will burn candles.”</a:t>
            </a:r>
          </a:p>
          <a:p>
            <a:pPr algn="r">
              <a:buNone/>
            </a:pPr>
            <a:r>
              <a:rPr lang="en-US" dirty="0" smtClean="0"/>
              <a:t>― </a:t>
            </a:r>
            <a:r>
              <a:rPr lang="en-US" b="1" dirty="0" smtClean="0"/>
              <a:t>Thomas A. Edison</a:t>
            </a:r>
            <a:endParaRPr lang="en-US" dirty="0" smtClean="0"/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is it possible in Nepal??</a:t>
            </a:r>
          </a:p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Lets say “Small is Beautiful”</a:t>
            </a:r>
          </a:p>
          <a:p>
            <a:pPr algn="ctr">
              <a:buNone/>
            </a:pPr>
            <a:r>
              <a:rPr lang="en-US" sz="5400" dirty="0" smtClean="0"/>
              <a:t> Don’t Say;</a:t>
            </a:r>
          </a:p>
          <a:p>
            <a:pPr algn="ctr">
              <a:buNone/>
            </a:pPr>
            <a:r>
              <a:rPr lang="en-US" sz="5400" dirty="0" smtClean="0"/>
              <a:t>Small developers are “FOOL”</a:t>
            </a:r>
          </a:p>
          <a:p>
            <a:pPr algn="ctr">
              <a:buNone/>
            </a:pP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Demand versus Supply and DSM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1430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486400" y="1752600"/>
            <a:ext cx="19431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Planned/Designed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Demand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River Flow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6019800"/>
            <a:ext cx="926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Months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-104482" y="3810000"/>
            <a:ext cx="1135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PU Values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2089666" y="3015734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Surplus Who lose??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38862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Deficit Who lose??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Demand and Supply versus Investment Economics</a:t>
            </a:r>
            <a:endParaRPr lang="en-US" dirty="0"/>
          </a:p>
        </p:txBody>
      </p:sp>
      <p:sp>
        <p:nvSpPr>
          <p:cNvPr id="2050" name="AutoShape 2" descr="Transmission Loss Minimization Based on Optimal Power Flow Usi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Transmission Loss Minimization Based on Optimal Power Flow Usi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Transmission Loss Minimization Based on Optimal Power Flow Usi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Transmission Loss Minimization Based on Optimal Power Flow Usi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Daily load curve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524000"/>
            <a:ext cx="8669866" cy="450166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16200000">
            <a:off x="5366266" y="2787134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Deficit Who lose??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39624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Surplus Who lose??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Establish “</a:t>
            </a:r>
            <a:r>
              <a:rPr lang="en-US" u="sng" dirty="0" smtClean="0">
                <a:solidFill>
                  <a:srgbClr val="FF0000"/>
                </a:solidFill>
              </a:rPr>
              <a:t>Rescue Fund” of 200 Cr. </a:t>
            </a:r>
            <a:r>
              <a:rPr lang="en-US" dirty="0" smtClean="0">
                <a:solidFill>
                  <a:srgbClr val="FF0000"/>
                </a:solidFill>
              </a:rPr>
              <a:t>with the support from DONORs/GON/IPPs for immediate relief package for sick projects</a:t>
            </a:r>
            <a:endParaRPr lang="en-US" dirty="0" smtClean="0"/>
          </a:p>
          <a:p>
            <a:r>
              <a:rPr lang="en-US" dirty="0" smtClean="0"/>
              <a:t>Formation of Team to study the  risks associated on Electricity Generations from IPPs and Public Sector (Donors,  IPPs,  ERC,  Bankers,  NEA,  DoED etc.)</a:t>
            </a:r>
          </a:p>
          <a:p>
            <a:r>
              <a:rPr lang="en-US" dirty="0" smtClean="0"/>
              <a:t>Formation of Study Team to study on Development  and Financial Modality of Hydropower for its Sustainable development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 marL="857250" lvl="1" indent="-457200" algn="ctr">
              <a:lnSpc>
                <a:spcPct val="150000"/>
              </a:lnSpc>
            </a:pPr>
            <a:r>
              <a:rPr lang="en-US" sz="44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4.1 Development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Principle</a:t>
            </a:r>
          </a:p>
          <a:p>
            <a:pPr lvl="1"/>
            <a:r>
              <a:rPr lang="en-US" dirty="0" smtClean="0"/>
              <a:t>Local Development (Water, Women and Watersheds) for Local Energy Security</a:t>
            </a:r>
          </a:p>
          <a:p>
            <a:pPr lvl="1"/>
            <a:r>
              <a:rPr lang="en-US" dirty="0" smtClean="0"/>
              <a:t>Capacity Building and Employment Generation</a:t>
            </a:r>
          </a:p>
          <a:p>
            <a:pPr lvl="1"/>
            <a:r>
              <a:rPr lang="en-US" dirty="0" smtClean="0"/>
              <a:t>Enterprise Development ( Operation and Maintenance Workshop and Agro-based Industries)</a:t>
            </a:r>
          </a:p>
          <a:p>
            <a:pPr lvl="1"/>
            <a:r>
              <a:rPr lang="en-US" dirty="0" smtClean="0"/>
              <a:t>Public Participation</a:t>
            </a:r>
          </a:p>
          <a:p>
            <a:pPr lvl="1"/>
            <a:r>
              <a:rPr lang="en-US" dirty="0" smtClean="0"/>
              <a:t>Corporate Governance / Autonomous Management</a:t>
            </a:r>
          </a:p>
          <a:p>
            <a:r>
              <a:rPr lang="en-US" dirty="0" smtClean="0"/>
              <a:t>Public Company (Before or After??)</a:t>
            </a:r>
          </a:p>
          <a:p>
            <a:pPr lvl="1"/>
            <a:r>
              <a:rPr lang="en-US" dirty="0" smtClean="0"/>
              <a:t>Major Promoters (51%)</a:t>
            </a:r>
          </a:p>
          <a:p>
            <a:pPr lvl="1"/>
            <a:r>
              <a:rPr lang="en-US" dirty="0" smtClean="0"/>
              <a:t>Local Government share (19%)</a:t>
            </a:r>
          </a:p>
          <a:p>
            <a:pPr lvl="1"/>
            <a:r>
              <a:rPr lang="en-US" dirty="0" smtClean="0"/>
              <a:t>General Public Share (30%)</a:t>
            </a:r>
          </a:p>
          <a:p>
            <a:pPr lvl="1"/>
            <a:r>
              <a:rPr lang="en-US" dirty="0" smtClean="0"/>
              <a:t>Two Part Tariff (Installed capacity and Energy Production)</a:t>
            </a:r>
          </a:p>
          <a:p>
            <a:r>
              <a:rPr lang="en-US" dirty="0" smtClean="0"/>
              <a:t>EPC/EPCF/Item rates and Design Built ….Contract Model ??</a:t>
            </a:r>
          </a:p>
          <a:p>
            <a:r>
              <a:rPr lang="en-US" dirty="0" smtClean="0"/>
              <a:t>Project will be operated by a Public Company forever</a:t>
            </a:r>
          </a:p>
          <a:p>
            <a:r>
              <a:rPr lang="en-US" dirty="0" smtClean="0"/>
              <a:t>The base year Project Cost NRs. 5 Cr. /GWh (Contract Energy) plus 3 year(Construction Period) annual escalation on project cost as per NRB.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4.2 Investment/Financing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Project Financing / Loan repayment in 7 years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Financing Structures (85% soft loan : 15% Equity)</a:t>
            </a:r>
          </a:p>
          <a:p>
            <a:pPr marL="742950" lvl="2" indent="-342900"/>
            <a:r>
              <a:rPr lang="en-US" dirty="0" smtClean="0"/>
              <a:t>Donor’s Agency’s soft loan 50% (3% interest rate)</a:t>
            </a:r>
          </a:p>
          <a:p>
            <a:pPr marL="742950" lvl="2" indent="-342900"/>
            <a:r>
              <a:rPr lang="en-US" dirty="0" smtClean="0"/>
              <a:t> Local Financial institutions loan 35%  (less than 7% interest rate)</a:t>
            </a:r>
          </a:p>
          <a:p>
            <a:r>
              <a:rPr lang="en-US" sz="2800" dirty="0" smtClean="0"/>
              <a:t>Creation of Small Hydropower Development Fund (IPPs/Donors/Local Government)</a:t>
            </a:r>
          </a:p>
          <a:p>
            <a:r>
              <a:rPr lang="en-US" sz="2800" dirty="0" smtClean="0"/>
              <a:t>Donor’s support as Grant will be equity share for Local Government</a:t>
            </a:r>
          </a:p>
          <a:p>
            <a:r>
              <a:rPr lang="en-US" sz="2800" dirty="0" smtClean="0"/>
              <a:t>No Royalty </a:t>
            </a:r>
            <a:r>
              <a:rPr lang="en-US" sz="2800" dirty="0" err="1" smtClean="0"/>
              <a:t>upto</a:t>
            </a:r>
            <a:r>
              <a:rPr lang="en-US" sz="2800" dirty="0" smtClean="0"/>
              <a:t> 5 MW or energy less than 5 GWh per MW projects (NR5MG) or Constant Royalty (</a:t>
            </a:r>
            <a:r>
              <a:rPr lang="en-US" sz="2800" dirty="0" err="1" smtClean="0"/>
              <a:t>Nrs</a:t>
            </a:r>
            <a:r>
              <a:rPr lang="en-US" sz="2800" dirty="0" smtClean="0"/>
              <a:t>. 100/kW and 2 % in Energy </a:t>
            </a:r>
            <a:r>
              <a:rPr lang="en-US" sz="2800" dirty="0" err="1" smtClean="0"/>
              <a:t>upto</a:t>
            </a:r>
            <a:r>
              <a:rPr lang="en-US" sz="2800" dirty="0" smtClean="0"/>
              <a:t> license Period)</a:t>
            </a:r>
          </a:p>
          <a:p>
            <a:r>
              <a:rPr lang="en-US" sz="2800" dirty="0" smtClean="0"/>
              <a:t>0% VAT for all type of procurement during Construction.</a:t>
            </a:r>
          </a:p>
          <a:p>
            <a:r>
              <a:rPr lang="en-US" sz="2800" dirty="0" smtClean="0"/>
              <a:t>Interest rate of Local Financial Institutions should be &lt;= 7% </a:t>
            </a:r>
            <a:r>
              <a:rPr lang="en-US" sz="2800" dirty="0" err="1" smtClean="0"/>
              <a:t>upto</a:t>
            </a:r>
            <a:r>
              <a:rPr lang="en-US" sz="2800" dirty="0" smtClean="0"/>
              <a:t> Loan Repayment Period.</a:t>
            </a:r>
          </a:p>
          <a:p>
            <a:r>
              <a:rPr lang="en-US" sz="2800" dirty="0" smtClean="0"/>
              <a:t>If need to compete with floating interest rates and existing PPA rate;  a viability gap funding is to be exercised.</a:t>
            </a:r>
          </a:p>
          <a:p>
            <a:r>
              <a:rPr lang="en-US" sz="2800" dirty="0" smtClean="0"/>
              <a:t>TAX applicable after generation (No Tax Holiday)</a:t>
            </a:r>
          </a:p>
          <a:p>
            <a:r>
              <a:rPr lang="en-US" sz="2800" dirty="0" smtClean="0"/>
              <a:t>Sales return 75% of the Contract energy</a:t>
            </a:r>
          </a:p>
          <a:p>
            <a:r>
              <a:rPr lang="en-US" sz="2800" dirty="0" smtClean="0"/>
              <a:t>Feed-in-Tariff System / TL outage of 2.5% considered</a:t>
            </a:r>
          </a:p>
          <a:p>
            <a:r>
              <a:rPr lang="en-US" sz="2800" dirty="0" smtClean="0"/>
              <a:t>Major Maintenance /equipment replacement  in every four years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	Background</a:t>
            </a:r>
          </a:p>
          <a:p>
            <a:pPr marL="920750" lvl="1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License Status</a:t>
            </a:r>
          </a:p>
          <a:p>
            <a:pPr marL="920750" lvl="1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   Investment Status</a:t>
            </a:r>
          </a:p>
          <a:p>
            <a:pPr marL="920750" lvl="1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1.3   Baseline of IPPs Operating Projects before COVID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 startAt="2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COVID-19 pandemic.</a:t>
            </a:r>
          </a:p>
          <a:p>
            <a:pPr marL="920750" lvl="1" indent="-457200" algn="just">
              <a:lnSpc>
                <a:spcPct val="15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Sales/Generation; Income ; Safety of Project Structures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	Recommendations for immediate relief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5.	Way Forward:</a:t>
            </a:r>
          </a:p>
          <a:p>
            <a:pPr marL="857250" lvl="1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4.1 	Development Model</a:t>
            </a:r>
          </a:p>
          <a:p>
            <a:pPr marL="857250" lvl="1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4.2 	Financial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1.1	 License Status (</a:t>
            </a:r>
            <a:r>
              <a:rPr lang="en-US" sz="2800" b="1" u="sng" dirty="0" err="1" smtClean="0">
                <a:solidFill>
                  <a:srgbClr val="002060"/>
                </a:solidFill>
              </a:rPr>
              <a:t>upto</a:t>
            </a:r>
            <a:r>
              <a:rPr lang="en-US" sz="2800" b="1" u="sng" dirty="0" smtClean="0">
                <a:solidFill>
                  <a:srgbClr val="002060"/>
                </a:solidFill>
              </a:rPr>
              <a:t> 5 MW)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57912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 smtClean="0"/>
              <a:t>Survey License Applied</a:t>
            </a:r>
          </a:p>
          <a:p>
            <a:pPr lvl="1"/>
            <a:r>
              <a:rPr lang="en-US" sz="2500" dirty="0" smtClean="0"/>
              <a:t>Below 1 MW   	 1 project/0.67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3 MW	 1 project/0.67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5 MW	 3 projects / 12 MW</a:t>
            </a:r>
          </a:p>
          <a:p>
            <a:r>
              <a:rPr lang="en-US" sz="2900" dirty="0" smtClean="0"/>
              <a:t>Survey License Received</a:t>
            </a:r>
          </a:p>
          <a:p>
            <a:pPr lvl="1"/>
            <a:r>
              <a:rPr lang="en-US" sz="2500" dirty="0" smtClean="0"/>
              <a:t>Below 1 MW	15 Projects / 10.74 MW</a:t>
            </a:r>
          </a:p>
          <a:p>
            <a:pPr lvl="1"/>
            <a:r>
              <a:rPr lang="en-US" sz="2500" dirty="0" smtClean="0"/>
              <a:t>Above 1 to 3 MW	7 Projects / 16.35 MW</a:t>
            </a:r>
          </a:p>
          <a:p>
            <a:pPr lvl="1"/>
            <a:r>
              <a:rPr lang="en-US" sz="2500" dirty="0" smtClean="0"/>
              <a:t>Above 1 to 5 MW	23 Projects / 83.939 MW</a:t>
            </a:r>
          </a:p>
          <a:p>
            <a:r>
              <a:rPr lang="en-US" sz="2900" dirty="0" smtClean="0"/>
              <a:t>Generation License Applied</a:t>
            </a:r>
          </a:p>
          <a:p>
            <a:pPr lvl="1"/>
            <a:r>
              <a:rPr lang="en-US" sz="2500" dirty="0" smtClean="0"/>
              <a:t>Below 1 MW	1 project / 0.485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3 MW	1 project / 0.485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5 MW	5 projects /18.775 MW</a:t>
            </a:r>
          </a:p>
          <a:p>
            <a:r>
              <a:rPr lang="en-US" sz="2900" dirty="0" smtClean="0"/>
              <a:t>Generation License Received</a:t>
            </a:r>
          </a:p>
          <a:p>
            <a:pPr lvl="1"/>
            <a:r>
              <a:rPr lang="en-US" sz="2500" dirty="0" smtClean="0"/>
              <a:t>Below 1 MW	25 projects / 19.63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3 MW	42 Projects /59.69 MW</a:t>
            </a:r>
          </a:p>
          <a:p>
            <a:pPr lvl="1"/>
            <a:r>
              <a:rPr lang="en-US" sz="2500" dirty="0" err="1" smtClean="0"/>
              <a:t>Upto</a:t>
            </a:r>
            <a:r>
              <a:rPr lang="en-US" sz="2500" dirty="0" smtClean="0"/>
              <a:t> 5 MW	77 projects /218.533 MW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7400" y="2514600"/>
            <a:ext cx="3200400" cy="230832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/>
            <a:r>
              <a:rPr lang="en-US" sz="2400" b="1" u="sng" dirty="0" smtClean="0">
                <a:solidFill>
                  <a:srgbClr val="002060"/>
                </a:solidFill>
              </a:rPr>
              <a:t>Operating Projects </a:t>
            </a:r>
          </a:p>
          <a:p>
            <a:pPr marL="0" lvl="1"/>
            <a:r>
              <a:rPr lang="en-US" sz="2400" b="1" dirty="0" smtClean="0">
                <a:solidFill>
                  <a:prstClr val="black"/>
                </a:solidFill>
              </a:rPr>
              <a:t>- Below </a:t>
            </a:r>
            <a:r>
              <a:rPr lang="en-US" sz="2000" b="1" dirty="0" smtClean="0">
                <a:solidFill>
                  <a:prstClr val="black"/>
                </a:solidFill>
              </a:rPr>
              <a:t>1 MW </a:t>
            </a:r>
          </a:p>
          <a:p>
            <a:pPr marL="0" lvl="1"/>
            <a:r>
              <a:rPr lang="en-US" sz="2000" b="1" dirty="0" smtClean="0">
                <a:solidFill>
                  <a:prstClr val="black"/>
                </a:solidFill>
              </a:rPr>
              <a:t>	</a:t>
            </a:r>
            <a:r>
              <a:rPr lang="en-US" sz="2400" b="1" dirty="0" smtClean="0">
                <a:solidFill>
                  <a:prstClr val="black"/>
                </a:solidFill>
              </a:rPr>
              <a:t>15 /11.24 MW ;</a:t>
            </a:r>
          </a:p>
          <a:p>
            <a:pPr marL="0" lvl="1"/>
            <a:r>
              <a:rPr lang="en-US" sz="2400" b="1" dirty="0" smtClean="0">
                <a:solidFill>
                  <a:prstClr val="black"/>
                </a:solidFill>
              </a:rPr>
              <a:t>- Above  1-5 MW </a:t>
            </a:r>
          </a:p>
          <a:p>
            <a:pPr marL="0" lvl="1"/>
            <a:r>
              <a:rPr lang="en-US" sz="2400" b="1" dirty="0" smtClean="0">
                <a:solidFill>
                  <a:prstClr val="black"/>
                </a:solidFill>
              </a:rPr>
              <a:t>	41 /143.59 MW</a:t>
            </a:r>
          </a:p>
          <a:p>
            <a:pPr marL="0" lvl="1"/>
            <a:r>
              <a:rPr lang="en-US" sz="2400" b="1" dirty="0" smtClean="0">
                <a:solidFill>
                  <a:prstClr val="black"/>
                </a:solidFill>
              </a:rPr>
              <a:t>Total 155.83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1.2   Investment Status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5257800" cy="4906963"/>
          </a:xfrm>
        </p:spPr>
        <p:txBody>
          <a:bodyPr/>
          <a:lstStyle/>
          <a:p>
            <a:r>
              <a:rPr lang="en-US" dirty="0" smtClean="0"/>
              <a:t>Investment in Survey and Design</a:t>
            </a:r>
          </a:p>
          <a:p>
            <a:pPr lvl="1"/>
            <a:r>
              <a:rPr lang="en-US" dirty="0" smtClean="0"/>
              <a:t>NRs. 158 Cr. for 361.287 MW</a:t>
            </a:r>
          </a:p>
          <a:p>
            <a:r>
              <a:rPr lang="en-US" dirty="0" smtClean="0"/>
              <a:t>Investment in Production</a:t>
            </a:r>
          </a:p>
          <a:p>
            <a:pPr lvl="1"/>
            <a:r>
              <a:rPr lang="en-US" dirty="0" smtClean="0"/>
              <a:t>NRs. 3428 Cr. for 155.83 MW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0" y="1066800"/>
            <a:ext cx="3124200" cy="526297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Total Small Hydro Capacity </a:t>
            </a:r>
            <a:r>
              <a:rPr lang="en-US" sz="2400" b="1" dirty="0" err="1" smtClean="0">
                <a:solidFill>
                  <a:srgbClr val="FF0000"/>
                </a:solidFill>
              </a:rPr>
              <a:t>upto</a:t>
            </a:r>
            <a:r>
              <a:rPr lang="en-US" sz="2400" b="1" dirty="0" smtClean="0">
                <a:solidFill>
                  <a:srgbClr val="FF0000"/>
                </a:solidFill>
              </a:rPr>
              <a:t> 5 MW identified are 211  having installed capacity 516 MW estimates the production of  2500 GWh that replaces 85% Carbon emission compared to other dirty sources annually and will contribute 2000 Cr. Rupees in rural economy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5493603"/>
            <a:ext cx="4800600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r"/>
            <a:r>
              <a:rPr lang="en-US" sz="2400" b="1" u="sng" dirty="0" smtClean="0">
                <a:solidFill>
                  <a:srgbClr val="002060"/>
                </a:solidFill>
              </a:rPr>
              <a:t>Approximately 200 MW can be designed as PROR</a:t>
            </a:r>
            <a:endParaRPr lang="en-US" sz="2400" b="1" dirty="0" smtClean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457200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License Cancelled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Number of Projects 87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Total Capacity 296.578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pPr marL="457200" indent="-457200" algn="r"/>
            <a: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 Pre-COVID-19 Baseline of IPP’s Operating Projects  </a:t>
            </a:r>
            <a:br>
              <a:rPr 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(Based on data  as of </a:t>
            </a:r>
            <a:r>
              <a:rPr lang="en-US" sz="1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Ashadh</a:t>
            </a: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2077)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Out of 66 IPP’s Projects (172.5 MW)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Four Hydropower Companies received 35 days loan clearance notice and in the process of blacklisting the major promoters.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30 projects are sick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21 projects are in poor fiscal status.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30 Projects </a:t>
            </a:r>
            <a:r>
              <a:rPr lang="en-US" dirty="0" smtClean="0"/>
              <a:t>having </a:t>
            </a:r>
            <a:r>
              <a:rPr lang="en-US" dirty="0" smtClean="0">
                <a:solidFill>
                  <a:srgbClr val="FF0000"/>
                </a:solidFill>
              </a:rPr>
              <a:t>112 MW </a:t>
            </a:r>
            <a:r>
              <a:rPr lang="en-US" dirty="0" smtClean="0"/>
              <a:t>capacity are not able to  regularize their interest and principle from their income.</a:t>
            </a:r>
          </a:p>
          <a:p>
            <a:pPr lvl="1"/>
            <a:r>
              <a:rPr lang="en-US" dirty="0" smtClean="0"/>
              <a:t>The average Production per MW is 3.9 GWh per </a:t>
            </a:r>
            <a:r>
              <a:rPr lang="en-US" dirty="0" err="1" smtClean="0"/>
              <a:t>anum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Average Annual Sales Loss due to Outage </a:t>
            </a:r>
            <a:r>
              <a:rPr lang="en-US" dirty="0" smtClean="0">
                <a:solidFill>
                  <a:srgbClr val="FF0000"/>
                </a:solidFill>
              </a:rPr>
              <a:t>&gt;18 % </a:t>
            </a:r>
            <a:r>
              <a:rPr lang="en-US" dirty="0" smtClean="0"/>
              <a:t>of total Income </a:t>
            </a:r>
            <a:r>
              <a:rPr lang="en-US" dirty="0" smtClean="0">
                <a:solidFill>
                  <a:srgbClr val="FF0000"/>
                </a:solidFill>
              </a:rPr>
              <a:t> (only in 33 and 11 kV lines)</a:t>
            </a:r>
          </a:p>
          <a:p>
            <a:pPr lvl="1"/>
            <a:r>
              <a:rPr lang="en-US" dirty="0" smtClean="0"/>
              <a:t>Hydrological Flow Loss 7.5% to 25% (in Q</a:t>
            </a:r>
            <a:r>
              <a:rPr lang="en-US" baseline="-25000" dirty="0" smtClean="0"/>
              <a:t>40</a:t>
            </a:r>
            <a:r>
              <a:rPr lang="en-US" dirty="0" smtClean="0"/>
              <a:t> Design –natural and Manmade)</a:t>
            </a:r>
          </a:p>
          <a:p>
            <a:pPr lvl="1"/>
            <a:r>
              <a:rPr lang="en-US" dirty="0" smtClean="0"/>
              <a:t>Average annual AD Penalty  </a:t>
            </a:r>
            <a:r>
              <a:rPr lang="en-US" dirty="0" err="1" smtClean="0">
                <a:solidFill>
                  <a:srgbClr val="FF0000"/>
                </a:solidFill>
              </a:rPr>
              <a:t>upto</a:t>
            </a:r>
            <a:r>
              <a:rPr lang="en-US" dirty="0" smtClean="0">
                <a:solidFill>
                  <a:srgbClr val="FF0000"/>
                </a:solidFill>
              </a:rPr>
              <a:t> 14 % </a:t>
            </a:r>
            <a:r>
              <a:rPr lang="en-US" dirty="0" smtClean="0"/>
              <a:t>of total Income</a:t>
            </a:r>
          </a:p>
          <a:p>
            <a:pPr lvl="1"/>
            <a:r>
              <a:rPr lang="en-US" dirty="0" smtClean="0"/>
              <a:t>Average Sales is 35%-86% of Contract Energy.</a:t>
            </a:r>
          </a:p>
          <a:p>
            <a:pPr lvl="1"/>
            <a:r>
              <a:rPr lang="en-US" dirty="0" smtClean="0"/>
              <a:t>The Annual loss ranges from </a:t>
            </a:r>
            <a:r>
              <a:rPr lang="en-US" dirty="0" smtClean="0">
                <a:solidFill>
                  <a:srgbClr val="FF0000"/>
                </a:solidFill>
              </a:rPr>
              <a:t>2-12 Cr. </a:t>
            </a:r>
            <a:r>
              <a:rPr lang="en-US" dirty="0" smtClean="0"/>
              <a:t>for projects &lt;10 MW. </a:t>
            </a:r>
          </a:p>
          <a:p>
            <a:pPr lvl="1"/>
            <a:r>
              <a:rPr lang="en-US" dirty="0" smtClean="0"/>
              <a:t>The un-served interest and principle of </a:t>
            </a:r>
            <a:r>
              <a:rPr lang="en-US" dirty="0" smtClean="0">
                <a:solidFill>
                  <a:srgbClr val="FF0000"/>
                </a:solidFill>
              </a:rPr>
              <a:t>sick projects(30 Projects)</a:t>
            </a:r>
            <a:r>
              <a:rPr lang="en-US" dirty="0" smtClean="0"/>
              <a:t> is approximately </a:t>
            </a:r>
            <a:r>
              <a:rPr lang="en-US" dirty="0" smtClean="0">
                <a:solidFill>
                  <a:srgbClr val="FF0000"/>
                </a:solidFill>
              </a:rPr>
              <a:t>45 Cr. as of </a:t>
            </a:r>
            <a:r>
              <a:rPr lang="en-US" dirty="0" err="1" smtClean="0">
                <a:solidFill>
                  <a:srgbClr val="FF0000"/>
                </a:solidFill>
              </a:rPr>
              <a:t>Ashwin</a:t>
            </a:r>
            <a:r>
              <a:rPr lang="en-US" dirty="0" smtClean="0">
                <a:solidFill>
                  <a:srgbClr val="FF0000"/>
                </a:solidFill>
              </a:rPr>
              <a:t> 2076</a:t>
            </a:r>
            <a:r>
              <a:rPr lang="en-US" dirty="0" smtClean="0"/>
              <a:t>. Likely to increase to </a:t>
            </a:r>
            <a:r>
              <a:rPr lang="en-US" b="1" dirty="0" smtClean="0">
                <a:solidFill>
                  <a:srgbClr val="FF0000"/>
                </a:solidFill>
              </a:rPr>
              <a:t>100 Crores as of Chaitra 2076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Pre-COVID-19: Problem Statement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2072 Earthquake, Blockade /Fuel Crisis and JANAUDDHA / 2063 People’s Movement /TERAI ANDOLAN and series of Nepal BANDHAs (impacted 15-25 % in Direct Cost and 25-35% in overall </a:t>
            </a:r>
            <a:r>
              <a:rPr lang="en-US" dirty="0"/>
              <a:t>F</a:t>
            </a:r>
            <a:r>
              <a:rPr lang="en-US" dirty="0" smtClean="0"/>
              <a:t>iscal </a:t>
            </a:r>
            <a:r>
              <a:rPr lang="en-US" dirty="0"/>
              <a:t>S</a:t>
            </a:r>
            <a:r>
              <a:rPr lang="en-US" dirty="0" smtClean="0"/>
              <a:t>tatus)</a:t>
            </a:r>
          </a:p>
          <a:p>
            <a:r>
              <a:rPr lang="en-US" dirty="0" smtClean="0"/>
              <a:t>Power Evacuation Problems (1990s Transmission System)</a:t>
            </a:r>
          </a:p>
          <a:p>
            <a:pPr lvl="1"/>
            <a:r>
              <a:rPr lang="en-US" dirty="0" smtClean="0"/>
              <a:t>Unhealthy Transmission Lines (33 kV and 11 kV)</a:t>
            </a:r>
          </a:p>
          <a:p>
            <a:r>
              <a:rPr lang="en-US" dirty="0" smtClean="0"/>
              <a:t>Poor Hydrology</a:t>
            </a:r>
          </a:p>
          <a:p>
            <a:pPr lvl="1"/>
            <a:r>
              <a:rPr lang="en-US" dirty="0" smtClean="0"/>
              <a:t>No sufficient data for Hydrological study</a:t>
            </a:r>
          </a:p>
          <a:p>
            <a:pPr lvl="1"/>
            <a:r>
              <a:rPr lang="en-US" dirty="0" smtClean="0"/>
              <a:t>Irrigation and Drinking water system constructed upstream of the projects</a:t>
            </a:r>
          </a:p>
          <a:p>
            <a:r>
              <a:rPr lang="en-US" dirty="0" smtClean="0"/>
              <a:t>NRs 50 </a:t>
            </a:r>
            <a:r>
              <a:rPr lang="en-US" dirty="0" err="1" smtClean="0"/>
              <a:t>Lakhs</a:t>
            </a:r>
            <a:r>
              <a:rPr lang="en-US" dirty="0" smtClean="0"/>
              <a:t> per MW subsidy not disbursed (</a:t>
            </a:r>
            <a:r>
              <a:rPr lang="en-GB" sz="3400" b="1" dirty="0" smtClean="0">
                <a:latin typeface="Preeti" pitchFamily="2" charset="0"/>
              </a:rPr>
              <a:t>@)&amp;! </a:t>
            </a:r>
            <a:r>
              <a:rPr lang="en-GB" sz="3400" b="1" dirty="0" err="1">
                <a:latin typeface="Preeti" pitchFamily="2" charset="0"/>
              </a:rPr>
              <a:t>sf</a:t>
            </a:r>
            <a:r>
              <a:rPr lang="en-GB" sz="3400" b="1" dirty="0">
                <a:latin typeface="Preeti" pitchFamily="2" charset="0"/>
              </a:rPr>
              <a:t>] ah]6 </a:t>
            </a:r>
            <a:r>
              <a:rPr lang="en-GB" sz="3400" b="1" dirty="0" smtClean="0">
                <a:latin typeface="Preeti" pitchFamily="2" charset="0"/>
              </a:rPr>
              <a:t>efif0f</a:t>
            </a:r>
            <a:r>
              <a:rPr lang="en-GB" dirty="0"/>
              <a:t>)</a:t>
            </a:r>
            <a:endParaRPr lang="en-US" dirty="0" smtClean="0">
              <a:latin typeface="Preeti" pitchFamily="2" charset="0"/>
            </a:endParaRPr>
          </a:p>
          <a:p>
            <a:r>
              <a:rPr lang="en-US" dirty="0" smtClean="0"/>
              <a:t>Continuation of AD Penalty </a:t>
            </a:r>
            <a:r>
              <a:rPr lang="en-US" dirty="0" smtClean="0">
                <a:latin typeface="Preeti" pitchFamily="2" charset="0"/>
              </a:rPr>
              <a:t> -/</a:t>
            </a:r>
            <a:r>
              <a:rPr lang="en-US" dirty="0">
                <a:latin typeface="Preeti" pitchFamily="2" charset="0"/>
              </a:rPr>
              <a:t>fli6«o </a:t>
            </a:r>
            <a:r>
              <a:rPr lang="en-US" dirty="0" err="1">
                <a:latin typeface="Preeti" pitchFamily="2" charset="0"/>
              </a:rPr>
              <a:t>pmhf</a:t>
            </a:r>
            <a:r>
              <a:rPr lang="en-US" dirty="0">
                <a:latin typeface="Preeti" pitchFamily="2" charset="0"/>
              </a:rPr>
              <a:t>{ ;+s6 </a:t>
            </a:r>
            <a:r>
              <a:rPr lang="en-US" dirty="0" err="1">
                <a:latin typeface="Preeti" pitchFamily="2" charset="0"/>
              </a:rPr>
              <a:t>lgjf</a:t>
            </a:r>
            <a:r>
              <a:rPr lang="en-US" dirty="0">
                <a:latin typeface="Preeti" pitchFamily="2" charset="0"/>
              </a:rPr>
              <a:t>/0f </a:t>
            </a:r>
            <a:r>
              <a:rPr lang="en-US" dirty="0" err="1">
                <a:latin typeface="Preeti" pitchFamily="2" charset="0"/>
              </a:rPr>
              <a:t>tyf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>
                <a:latin typeface="Preeti" pitchFamily="2" charset="0"/>
              </a:rPr>
              <a:t>ljB't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>
                <a:latin typeface="Preeti" pitchFamily="2" charset="0"/>
              </a:rPr>
              <a:t>ljsf</a:t>
            </a:r>
            <a:r>
              <a:rPr lang="en-US" dirty="0">
                <a:latin typeface="Preeti" pitchFamily="2" charset="0"/>
              </a:rPr>
              <a:t>; </a:t>
            </a:r>
            <a:r>
              <a:rPr lang="en-US" dirty="0" err="1">
                <a:latin typeface="Preeti" pitchFamily="2" charset="0"/>
              </a:rPr>
              <a:t>bzs</a:t>
            </a:r>
            <a:r>
              <a:rPr lang="en-US" dirty="0">
                <a:latin typeface="Preeti" pitchFamily="2" charset="0"/>
              </a:rPr>
              <a:t> ;</a:t>
            </a:r>
            <a:r>
              <a:rPr lang="en-US" dirty="0" err="1">
                <a:latin typeface="Preeti" pitchFamily="2" charset="0"/>
              </a:rPr>
              <a:t>DaGwL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>
                <a:latin typeface="Preeti" pitchFamily="2" charset="0"/>
              </a:rPr>
              <a:t>cjwf</a:t>
            </a:r>
            <a:r>
              <a:rPr lang="en-US" dirty="0">
                <a:latin typeface="Preeti" pitchFamily="2" charset="0"/>
              </a:rPr>
              <a:t>/0f </a:t>
            </a:r>
            <a:r>
              <a:rPr lang="en-US" dirty="0" err="1">
                <a:latin typeface="Preeti" pitchFamily="2" charset="0"/>
              </a:rPr>
              <a:t>kq</a:t>
            </a:r>
            <a:r>
              <a:rPr lang="en-US" dirty="0">
                <a:latin typeface="Preeti" pitchFamily="2" charset="0"/>
              </a:rPr>
              <a:t>, @)&amp;@ </a:t>
            </a:r>
            <a:r>
              <a:rPr lang="en-US" dirty="0" err="1">
                <a:latin typeface="Preeti" pitchFamily="2" charset="0"/>
              </a:rPr>
              <a:t>sf</a:t>
            </a:r>
            <a:r>
              <a:rPr lang="en-US" dirty="0">
                <a:latin typeface="Preeti" pitchFamily="2" charset="0"/>
              </a:rPr>
              <a:t>] </a:t>
            </a:r>
            <a:r>
              <a:rPr lang="en-US" dirty="0" err="1">
                <a:latin typeface="Preeti" pitchFamily="2" charset="0"/>
              </a:rPr>
              <a:t>bkmf</a:t>
            </a:r>
            <a:r>
              <a:rPr lang="en-US" dirty="0">
                <a:latin typeface="Preeti" pitchFamily="2" charset="0"/>
              </a:rPr>
              <a:t> ^% </a:t>
            </a:r>
            <a:r>
              <a:rPr lang="en-US" dirty="0" err="1">
                <a:latin typeface="Preeti" pitchFamily="2" charset="0"/>
              </a:rPr>
              <a:t>cg';f</a:t>
            </a:r>
            <a:r>
              <a:rPr lang="en-US" dirty="0" smtClean="0">
                <a:latin typeface="Preeti" pitchFamily="2" charset="0"/>
              </a:rPr>
              <a:t>/ !) </a:t>
            </a:r>
            <a:r>
              <a:rPr lang="en-US" dirty="0">
                <a:latin typeface="Preeti" pitchFamily="2" charset="0"/>
              </a:rPr>
              <a:t>d]ufjf6 </a:t>
            </a:r>
            <a:r>
              <a:rPr lang="en-US" dirty="0" err="1">
                <a:latin typeface="Preeti" pitchFamily="2" charset="0"/>
              </a:rPr>
              <a:t>eGbf</a:t>
            </a:r>
            <a:r>
              <a:rPr lang="en-US" dirty="0">
                <a:latin typeface="Preeti" pitchFamily="2" charset="0"/>
              </a:rPr>
              <a:t> ;</a:t>
            </a:r>
            <a:r>
              <a:rPr lang="en-US" dirty="0" err="1">
                <a:latin typeface="Preeti" pitchFamily="2" charset="0"/>
              </a:rPr>
              <a:t>fgf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 smtClean="0">
                <a:latin typeface="Preeti" pitchFamily="2" charset="0"/>
              </a:rPr>
              <a:t>cfof</a:t>
            </a:r>
            <a:r>
              <a:rPr lang="en-US" dirty="0" smtClean="0">
                <a:latin typeface="Preeti" pitchFamily="2" charset="0"/>
              </a:rPr>
              <a:t>]</a:t>
            </a:r>
            <a:r>
              <a:rPr lang="en-US" dirty="0" err="1" smtClean="0">
                <a:latin typeface="Preeti" pitchFamily="2" charset="0"/>
              </a:rPr>
              <a:t>hgfx?df</a:t>
            </a:r>
            <a:r>
              <a:rPr lang="en-US" dirty="0" smtClean="0">
                <a:latin typeface="Preeti" pitchFamily="2" charset="0"/>
              </a:rPr>
              <a:t> </a:t>
            </a:r>
            <a:r>
              <a:rPr lang="en-US" sz="2600" dirty="0" smtClean="0"/>
              <a:t>Availability </a:t>
            </a:r>
            <a:r>
              <a:rPr lang="en-US" sz="2600" dirty="0"/>
              <a:t>Declaration (AD)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>
                <a:latin typeface="Preeti" pitchFamily="2" charset="0"/>
              </a:rPr>
              <a:t>df</a:t>
            </a:r>
            <a:r>
              <a:rPr lang="en-US" dirty="0">
                <a:latin typeface="Preeti" pitchFamily="2" charset="0"/>
              </a:rPr>
              <a:t> </a:t>
            </a:r>
            <a:r>
              <a:rPr lang="en-US" dirty="0" err="1">
                <a:latin typeface="Preeti" pitchFamily="2" charset="0"/>
              </a:rPr>
              <a:t>xhf</a:t>
            </a:r>
            <a:r>
              <a:rPr lang="en-US" dirty="0">
                <a:latin typeface="Preeti" pitchFamily="2" charset="0"/>
              </a:rPr>
              <a:t>{</a:t>
            </a:r>
            <a:r>
              <a:rPr lang="en-US" dirty="0" err="1">
                <a:latin typeface="Preeti" pitchFamily="2" charset="0"/>
              </a:rPr>
              <a:t>gf</a:t>
            </a:r>
            <a:r>
              <a:rPr lang="en-US" dirty="0">
                <a:latin typeface="Preeti" pitchFamily="2" charset="0"/>
              </a:rPr>
              <a:t>  </a:t>
            </a:r>
            <a:r>
              <a:rPr lang="en-US" dirty="0" err="1">
                <a:latin typeface="Preeti" pitchFamily="2" charset="0"/>
              </a:rPr>
              <a:t>gnfUg</a:t>
            </a:r>
            <a:r>
              <a:rPr lang="en-US" dirty="0" smtClean="0">
                <a:latin typeface="Preeti" pitchFamily="2" charset="0"/>
              </a:rPr>
              <a:t>] 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Lack of Corporate Governance in IPPs and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Regulatory Authority to monitor the governance and transparency (PPA, PDA, subsidies, electricity tariff, promotions etc..)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of IPP’s Projects under 5 MW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(12% 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rate, 60% sales returns and PPA rate 4.25 and  4/7)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2286000" cy="487679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Average Project cost / MW before 2071-2063 is &lt; 17 Cr. (Min 13  Cr. And Max ~19 Cr.)</a:t>
            </a:r>
          </a:p>
          <a:p>
            <a:r>
              <a:rPr lang="en-US" dirty="0" smtClean="0"/>
              <a:t>Average Project cost / MW after 2069-2075 is &lt; 21 Cr. (Min ~19 Cr. And Max ~26 Cr.)</a:t>
            </a:r>
          </a:p>
          <a:p>
            <a:r>
              <a:rPr lang="en-US" dirty="0" smtClean="0"/>
              <a:t>Hydro is loss making business</a:t>
            </a:r>
          </a:p>
          <a:p>
            <a:r>
              <a:rPr lang="en-US" dirty="0" smtClean="0"/>
              <a:t>At present, most of the project’s Net worth per share is less than Rs. 50 few of them have negative value</a:t>
            </a:r>
          </a:p>
          <a:p>
            <a:r>
              <a:rPr lang="en-US" dirty="0" smtClean="0"/>
              <a:t>L-Curve Prolonged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4600" y="1295400"/>
          <a:ext cx="6629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rot="5400000">
            <a:off x="2473207" y="3477761"/>
            <a:ext cx="3864084" cy="79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3971004" y="3452352"/>
            <a:ext cx="4038600" cy="294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685895" y="3400767"/>
            <a:ext cx="3864878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of IPP’s Projects (5-10 MW)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(12%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rate, 60% sales returns and PPA rate 4.8/8.40)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2286000" cy="4419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Average Project cost / MW before 2071-2063 is &lt; 17 Cr. (Min 13  Cr. And Max ~19 Cr.)</a:t>
            </a:r>
          </a:p>
          <a:p>
            <a:r>
              <a:rPr lang="en-US" dirty="0" smtClean="0"/>
              <a:t>Average Project cost / MW after 2069-2075 is &lt; 21 Cr. (Min ~19 Cr. And Max ~26 Cr.)</a:t>
            </a:r>
          </a:p>
          <a:p>
            <a:r>
              <a:rPr lang="en-US" dirty="0" smtClean="0"/>
              <a:t>Hydro is loss making business</a:t>
            </a:r>
          </a:p>
          <a:p>
            <a:r>
              <a:rPr lang="en-US" dirty="0" smtClean="0"/>
              <a:t>At present, most of the project’s Net worth per share is less than Rs. 50 few of them have negative value</a:t>
            </a:r>
          </a:p>
          <a:p>
            <a:r>
              <a:rPr lang="en-US" dirty="0" smtClean="0"/>
              <a:t>L Curve starts from 16</a:t>
            </a:r>
            <a:r>
              <a:rPr lang="en-US" baseline="30000" dirty="0" smtClean="0"/>
              <a:t>th</a:t>
            </a:r>
            <a:r>
              <a:rPr lang="en-US" dirty="0" smtClean="0"/>
              <a:t> Year of Operation</a:t>
            </a:r>
          </a:p>
          <a:p>
            <a:r>
              <a:rPr lang="en-US" dirty="0" smtClean="0"/>
              <a:t>Income drops in every 4</a:t>
            </a:r>
            <a:r>
              <a:rPr lang="en-US" baseline="30000" dirty="0" smtClean="0"/>
              <a:t>th</a:t>
            </a:r>
            <a:r>
              <a:rPr lang="en-US" dirty="0" smtClean="0"/>
              <a:t> year due to replacement of major maintenance and equipment replacement. 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lenovo\Desktop\Pictur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1" y="1524000"/>
            <a:ext cx="6444286" cy="4800599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4418806" y="2340878"/>
            <a:ext cx="3126582" cy="2536716"/>
            <a:chOff x="4418806" y="2340878"/>
            <a:chExt cx="3126582" cy="2536716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200400" y="3657600"/>
              <a:ext cx="2438400" cy="1588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770310" y="3559284"/>
              <a:ext cx="2438400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6325394" y="3580606"/>
              <a:ext cx="2438400" cy="1588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COVID-19 Lock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Personnel Hygiene</a:t>
            </a:r>
          </a:p>
          <a:p>
            <a:pPr lvl="1"/>
            <a:r>
              <a:rPr lang="en-US" dirty="0" smtClean="0"/>
              <a:t>Not every projects has safe </a:t>
            </a:r>
            <a:r>
              <a:rPr lang="en-US" dirty="0"/>
              <a:t>and hygienic working environment </a:t>
            </a:r>
            <a:endParaRPr lang="en-US" dirty="0" smtClean="0"/>
          </a:p>
          <a:p>
            <a:pPr lvl="1"/>
            <a:r>
              <a:rPr lang="en-US" dirty="0" smtClean="0"/>
              <a:t>Difficulty to supply/maintain foodstuffs and medical facilities </a:t>
            </a:r>
            <a:endParaRPr lang="en-US" dirty="0"/>
          </a:p>
          <a:p>
            <a:r>
              <a:rPr lang="en-US" dirty="0" smtClean="0"/>
              <a:t>Major Operation &amp; Maintenance of Project Structures normally planned during </a:t>
            </a:r>
            <a:r>
              <a:rPr lang="en-US" dirty="0" err="1" smtClean="0"/>
              <a:t>Baishakh</a:t>
            </a:r>
            <a:r>
              <a:rPr lang="en-US" dirty="0" smtClean="0"/>
              <a:t> and </a:t>
            </a:r>
            <a:r>
              <a:rPr lang="en-US" dirty="0" err="1" smtClean="0"/>
              <a:t>Jestha</a:t>
            </a:r>
            <a:endParaRPr lang="en-US" dirty="0" smtClean="0"/>
          </a:p>
          <a:p>
            <a:pPr lvl="1"/>
            <a:r>
              <a:rPr lang="en-US" dirty="0" smtClean="0"/>
              <a:t>Pre-Monsoon started</a:t>
            </a:r>
          </a:p>
          <a:p>
            <a:pPr lvl="1"/>
            <a:r>
              <a:rPr lang="en-US" dirty="0" smtClean="0"/>
              <a:t>Unexpected loss of sales and damage of  project structures during monsoon.</a:t>
            </a:r>
          </a:p>
          <a:p>
            <a:r>
              <a:rPr lang="en-US" dirty="0" smtClean="0"/>
              <a:t>Import of Spare parts and Foreign Expert’s Visit</a:t>
            </a:r>
          </a:p>
          <a:p>
            <a:pPr lvl="1"/>
            <a:r>
              <a:rPr lang="en-US" dirty="0" smtClean="0"/>
              <a:t>Shutdown of two projects due to O&amp;M problem (Totaling ~8 MW)</a:t>
            </a:r>
          </a:p>
          <a:p>
            <a:pPr lvl="1"/>
            <a:r>
              <a:rPr lang="en-US" dirty="0" smtClean="0"/>
              <a:t>Generation loss of approximately 19 MW reported since Chaitra &amp; will increase if the lockdown period increases.</a:t>
            </a:r>
          </a:p>
          <a:p>
            <a:r>
              <a:rPr lang="en-US" dirty="0" smtClean="0"/>
              <a:t>Cash Flow (Force Majeure Clause activated by purchasing party)</a:t>
            </a:r>
          </a:p>
          <a:p>
            <a:r>
              <a:rPr lang="en-US" dirty="0" smtClean="0"/>
              <a:t>Small Projects are vulnerable and roughly  estimates 10-15% </a:t>
            </a:r>
            <a:r>
              <a:rPr lang="en-US" dirty="0"/>
              <a:t> </a:t>
            </a:r>
            <a:r>
              <a:rPr lang="en-US" dirty="0" smtClean="0"/>
              <a:t>loss in Generation /Sales  in FY 2076/077.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4456</TotalTime>
  <Words>1389</Words>
  <Application>Microsoft Office PowerPoint</Application>
  <PresentationFormat>On-screen Show (4:3)</PresentationFormat>
  <Paragraphs>161</Paragraphs>
  <Slides>16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Challenges and Opportunities in Small Hydro Development &amp;  Discussion on Innovative Development &amp; Investment/Financing Model</vt:lpstr>
      <vt:lpstr>Contents </vt:lpstr>
      <vt:lpstr>1.1  License Status (upto 5 MW)</vt:lpstr>
      <vt:lpstr>1.2   Investment Status </vt:lpstr>
      <vt:lpstr>1.3 Pre-COVID-19 Baseline of IPP’s Operating Projects   (Based on data  as of Ashadh 2077)</vt:lpstr>
      <vt:lpstr>Pre-COVID-19: Problem Statement</vt:lpstr>
      <vt:lpstr>Performance of IPP’s Projects under 5 MW (12% int rate, 60% sales returns and PPA rate 4.25 and  4/7)</vt:lpstr>
      <vt:lpstr>Performance of IPP’s Projects (5-10 MW)  (12% int rate, 60% sales returns and PPA rate 4.8/8.40)</vt:lpstr>
      <vt:lpstr>Impact of COVID-19 Lock Down</vt:lpstr>
      <vt:lpstr>Recommendations: Immediate Action </vt:lpstr>
      <vt:lpstr>Slide 11</vt:lpstr>
      <vt:lpstr>Demand versus Supply and DSM</vt:lpstr>
      <vt:lpstr>Demand and Supply versus Investment Economics</vt:lpstr>
      <vt:lpstr>Recommendations:</vt:lpstr>
      <vt:lpstr>4.1 Development Model</vt:lpstr>
      <vt:lpstr>4.2 Investment/Financing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Surya Prasad Adhikari</dc:creator>
  <cp:lastModifiedBy>MSI</cp:lastModifiedBy>
  <cp:revision>165</cp:revision>
  <dcterms:created xsi:type="dcterms:W3CDTF">2020-05-03T06:59:13Z</dcterms:created>
  <dcterms:modified xsi:type="dcterms:W3CDTF">2020-05-20T06:40:24Z</dcterms:modified>
</cp:coreProperties>
</file>